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3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35" r:id="rId15"/>
    <p:sldId id="269" r:id="rId16"/>
    <p:sldId id="270" r:id="rId17"/>
    <p:sldId id="271" r:id="rId18"/>
    <p:sldId id="272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24" r:id="rId35"/>
    <p:sldId id="332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6" r:id="rId49"/>
    <p:sldId id="31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2072" autoAdjust="0"/>
  </p:normalViewPr>
  <p:slideViewPr>
    <p:cSldViewPr snapToGrid="0">
      <p:cViewPr>
        <p:scale>
          <a:sx n="66" d="100"/>
          <a:sy n="66" d="100"/>
        </p:scale>
        <p:origin x="2496" y="70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D36F109-285B-4B50-ADE4-71AA8432CE42}" type="datetime1">
              <a:rPr lang="ko-KR" altLang="en-US"/>
              <a:pPr lvl="0">
                <a:defRPr/>
              </a:pPr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345F832-6707-41E8-80F6-437BB242173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26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001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39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661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620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6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4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32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1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79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탭바별 도서목록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2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4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41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1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구조사진</a:t>
            </a:r>
            <a:r>
              <a:rPr lang="ko-KR" altLang="en-US" dirty="0"/>
              <a:t> 추가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dirty="0"/>
              <a:t>VM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추가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https://velog.io/@summerdewyes/%EC%95%84%ED%82%A4%ED%85%8D%EC%B3%90-%ED%8C%A8%ED%84%B4-MVC-MVP-MVVM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내용 </a:t>
            </a:r>
            <a:r>
              <a:rPr lang="en-US" altLang="ko-KR"/>
              <a:t>/</a:t>
            </a:r>
            <a:r>
              <a:rPr lang="en-US" altLang="ko-KR" baseline="0"/>
              <a:t> </a:t>
            </a:r>
            <a:r>
              <a:rPr lang="ko-KR" altLang="en-US" baseline="0"/>
              <a:t>사진 수정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장바구니 모달창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소감문 및 사진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탭바별 스크린샷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4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장바구니 내역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F832-6707-41E8-80F6-437BB24217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24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웹페이지 변경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269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8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345F832-6707-41E8-80F6-437BB242173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89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3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69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8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9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5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5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0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09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0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2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5B2F7-056B-40CF-84C5-A985FB77704B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BD37B-B86B-491A-A014-610DF4A07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7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59" y="847725"/>
            <a:ext cx="2592811" cy="5757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9325" y="2171700"/>
            <a:ext cx="412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전자책 플랫폼 앱 </a:t>
            </a:r>
            <a:endParaRPr lang="en-US" altLang="ko-KR" sz="4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4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en-US" altLang="ko-KR" sz="40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Read Me</a:t>
            </a:r>
            <a:r>
              <a:rPr lang="en-US" altLang="ko-KR" sz="4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0686" y="4010650"/>
            <a:ext cx="518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Final Project </a:t>
            </a:r>
            <a:r>
              <a:rPr lang="en-US" altLang="ko-KR" sz="200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200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조</a:t>
            </a:r>
            <a:endParaRPr lang="en-US" altLang="ko-KR" sz="200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권경렬</a:t>
            </a:r>
            <a:r>
              <a:rPr lang="en-US" altLang="ko-KR" sz="20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20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임지상</a:t>
            </a:r>
            <a:r>
              <a:rPr lang="ko-KR" altLang="en-US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20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김유현</a:t>
            </a:r>
            <a:r>
              <a:rPr lang="ko-KR" altLang="en-US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2000" spc="-5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장희선</a:t>
            </a:r>
            <a:r>
              <a:rPr lang="ko-KR" altLang="en-US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20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안정훈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33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상세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0" y="1280160"/>
            <a:ext cx="1995000" cy="43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63" y="1280160"/>
            <a:ext cx="1995000" cy="43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175" y="1508760"/>
            <a:ext cx="1858065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78" y="3460320"/>
            <a:ext cx="1885460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552" y="2358250"/>
            <a:ext cx="2565619" cy="22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7488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뷰어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25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epub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68" y="1266215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7" y="1266215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" y="1266215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40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카테고리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4" y="1269000"/>
            <a:ext cx="1995000" cy="43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84" y="1269000"/>
            <a:ext cx="1995000" cy="43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1" y="126900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7925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알림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0" y="1750576"/>
            <a:ext cx="1621219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46" y="1750576"/>
            <a:ext cx="162121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7925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검색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0" y="126900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3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0964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보관함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" y="126900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8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개인 정보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0" y="1269000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48" y="1269000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56" y="126900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9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2422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결제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25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Bootpay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32" y="1269000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4" y="1269000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6" y="1273522"/>
            <a:ext cx="1995000" cy="43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73522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4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40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장바구니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02" y="1269000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03" y="1250975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9" y="1250975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638" y="1419225"/>
            <a:ext cx="28051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사용자 시나리오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‘Web -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617401" y="1419225"/>
            <a:ext cx="5976889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회원가입 및 로그인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신규 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수정 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삭제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관리 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내역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07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3412" y="1628775"/>
            <a:ext cx="349091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개요</a:t>
            </a: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사용자 시나리오</a:t>
            </a: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3. </a:t>
            </a:r>
            <a:r>
              <a:rPr lang="ko-KR" altLang="en-US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협업 과정</a:t>
            </a: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4. </a:t>
            </a:r>
            <a:r>
              <a:rPr lang="ko-KR" altLang="en-US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기술</a:t>
            </a: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30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5. </a:t>
            </a:r>
            <a:r>
              <a:rPr lang="ko-KR" altLang="en-US" sz="3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소감</a:t>
            </a:r>
            <a:endParaRPr lang="en-US" altLang="ko-KR" sz="3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79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8488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회원가입 </a:t>
            </a:r>
            <a:r>
              <a:rPr lang="ko-KR" altLang="en-US" sz="25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및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로그인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4040" y="1382629"/>
            <a:ext cx="317378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회원가입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로그인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9" y="1382629"/>
            <a:ext cx="3583912" cy="41439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687" y="1382629"/>
            <a:ext cx="4142381" cy="4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5202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전체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5" y="1390177"/>
            <a:ext cx="7882273" cy="41464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844040" y="1382629"/>
            <a:ext cx="317378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도서 전체 보기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상세 보기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수정 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삭제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13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3406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수정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삭제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42" y="1326381"/>
            <a:ext cx="4106424" cy="4282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14" y="1326381"/>
            <a:ext cx="3634346" cy="42820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44040" y="1382629"/>
            <a:ext cx="3173789" cy="795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수정 요청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삭제 요청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36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5202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등록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66" y="1305722"/>
            <a:ext cx="7834509" cy="43213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44040" y="1382629"/>
            <a:ext cx="3173789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등록 요청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70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관리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31" y="1373642"/>
            <a:ext cx="5783836" cy="41730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773" y="3429000"/>
            <a:ext cx="4819650" cy="1885950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9931592">
            <a:off x="5832013" y="2386053"/>
            <a:ext cx="333707" cy="1024248"/>
          </a:xfrm>
          <a:prstGeom prst="downArrow">
            <a:avLst>
              <a:gd name="adj1" fmla="val 50000"/>
              <a:gd name="adj2" fmla="val 5118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44040" y="1382629"/>
            <a:ext cx="3173789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삭제 요청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39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내역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94" y="1392053"/>
            <a:ext cx="7906919" cy="179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94" y="3261757"/>
            <a:ext cx="7906919" cy="22849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844040" y="1382629"/>
            <a:ext cx="3173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전체 내역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하기</a:t>
            </a:r>
            <a:endParaRPr lang="en-US" altLang="ko-KR" sz="16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62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638" y="1419225"/>
            <a:ext cx="28051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사용자 시나리오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‘Web -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627450" y="1419225"/>
            <a:ext cx="5976889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유저 관리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관리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신규 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삭제 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수정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관리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내역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공지사항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배너 관리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44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4" y="1386673"/>
            <a:ext cx="7777425" cy="41600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유저 관리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14378" y="1416822"/>
            <a:ext cx="3173789" cy="465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유저 활성화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2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8206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관리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00" y="1352485"/>
            <a:ext cx="7924665" cy="1882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00" y="3473255"/>
            <a:ext cx="7924665" cy="20388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44040" y="1382629"/>
            <a:ext cx="3435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활성화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출판사 가입 승인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반려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5202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전체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전체 도서 활성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1" y="1382629"/>
            <a:ext cx="7706400" cy="4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338" y="1466850"/>
            <a:ext cx="241458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개요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033886" y="1466850"/>
            <a:ext cx="2940551" cy="236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앱 </a:t>
            </a: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구상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목표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구성</a:t>
            </a: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15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4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32284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신규 승인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465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신규 도서 승인 </a:t>
            </a: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반려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4" y="1473135"/>
            <a:ext cx="7752636" cy="19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3406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관리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수정 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| </a:t>
            </a:r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삭제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465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수정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삭제 승인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6" y="1493162"/>
            <a:ext cx="7680604" cy="2043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27" y="3706631"/>
            <a:ext cx="3580875" cy="11887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067" y="3706631"/>
            <a:ext cx="3878664" cy="11887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3788229" y="2629124"/>
            <a:ext cx="2692958" cy="1077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215095" y="3198493"/>
            <a:ext cx="1266092" cy="50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626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관리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활성화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리뷰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삭제 승인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반려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33" y="1382629"/>
            <a:ext cx="7765445" cy="22950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33" y="3799455"/>
            <a:ext cx="7765445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1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내역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내역 확인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문의 답변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45" y="1382630"/>
            <a:ext cx="7817030" cy="2536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40" y="2966007"/>
            <a:ext cx="4849706" cy="261411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3246480">
            <a:off x="6561002" y="3600004"/>
            <a:ext cx="246721" cy="11259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6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공지 사항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공지사항 활성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공지사항 등록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84" y="1382629"/>
            <a:ext cx="7771140" cy="2416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59" y="3952378"/>
            <a:ext cx="5282632" cy="166465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1300988" y="1750576"/>
            <a:ext cx="387135" cy="2201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785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15167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배너 관리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4040" y="1382629"/>
            <a:ext cx="3173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배너 활성 </a:t>
            </a: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비활성화</a:t>
            </a:r>
            <a:endParaRPr lang="en-US" altLang="ko-KR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〮</a:t>
            </a:r>
            <a:r>
              <a:rPr lang="ko-KR" altLang="en-US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배너 등록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49" y="1382630"/>
            <a:ext cx="7829667" cy="24658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037" y="4261800"/>
            <a:ext cx="5230585" cy="96935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1200605" y="1534049"/>
            <a:ext cx="718630" cy="2727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069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338" y="1466850"/>
            <a:ext cx="241458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협업 과정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750493" y="1496786"/>
            <a:ext cx="4691014" cy="359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개발환경 및 사용언어</a:t>
            </a:r>
            <a:endParaRPr lang="en-US" altLang="ko-KR" sz="24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아키텍처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(MVCS)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24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4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git&amp;github</a:t>
            </a: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4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브랜치</a:t>
            </a: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전략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(Jira)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24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협업 과정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(Slack | </a:t>
            </a:r>
            <a:r>
              <a:rPr lang="en-US" altLang="ko-KR" sz="24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Figma</a:t>
            </a: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15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502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3135137" cy="466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개발환경 및 사용언어</a:t>
            </a:r>
            <a:endParaRPr lang="ko-KR" altLang="en-US" sz="2500" u="sng"/>
          </a:p>
        </p:txBody>
      </p:sp>
      <p:sp>
        <p:nvSpPr>
          <p:cNvPr id="11" name="직사각형 10"/>
          <p:cNvSpPr/>
          <p:nvPr/>
        </p:nvSpPr>
        <p:spPr>
          <a:xfrm>
            <a:off x="1281730" y="2166967"/>
            <a:ext cx="3307080" cy="2524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개발 툴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IntelliJ | Android Studio</a:t>
            </a:r>
          </a:p>
          <a:p>
            <a:pPr algn="ctr">
              <a:defRPr/>
            </a:pPr>
            <a:endParaRPr lang="en-US" altLang="ko-KR" sz="2000" b="1" spc="-80" dirty="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언어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Java | Dart</a:t>
            </a:r>
          </a:p>
          <a:p>
            <a:pPr algn="ctr">
              <a:defRPr/>
            </a:pPr>
            <a:endParaRPr lang="en-US" altLang="ko-KR" sz="2000" dirty="0">
              <a:latin typeface="휴먼엑스포"/>
              <a:ea typeface="휴먼엑스포"/>
            </a:endParaRPr>
          </a:p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DB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H2 | MySQL</a:t>
            </a:r>
            <a:endParaRPr lang="en-US" altLang="ko-KR" sz="2000" b="1" spc="-80" dirty="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88174" y="1709767"/>
            <a:ext cx="5516881" cy="3438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프레임 워크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 </a:t>
            </a:r>
            <a:r>
              <a:rPr lang="en-US" altLang="ko-KR" sz="2000" dirty="0" err="1">
                <a:latin typeface="휴먼엑스포"/>
                <a:ea typeface="휴먼엑스포"/>
              </a:rPr>
              <a:t>SpringBoot</a:t>
            </a:r>
            <a:r>
              <a:rPr lang="en-US" altLang="ko-KR" sz="2000" dirty="0">
                <a:latin typeface="휴먼엑스포"/>
                <a:ea typeface="휴먼엑스포"/>
              </a:rPr>
              <a:t> | Flutter | JPA</a:t>
            </a:r>
          </a:p>
          <a:p>
            <a:pPr algn="ctr">
              <a:defRPr/>
            </a:pPr>
            <a:endParaRPr lang="en-US" altLang="ko-KR" sz="2000" b="1" spc="-80" dirty="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라이브러리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 err="1">
                <a:latin typeface="휴먼엑스포"/>
                <a:ea typeface="휴먼엑스포"/>
              </a:rPr>
              <a:t>SQFlite</a:t>
            </a:r>
            <a:r>
              <a:rPr lang="en-US" altLang="ko-KR" sz="2000" dirty="0">
                <a:latin typeface="휴먼엑스포"/>
                <a:ea typeface="휴먼엑스포"/>
              </a:rPr>
              <a:t> | </a:t>
            </a:r>
            <a:r>
              <a:rPr lang="en-US" altLang="ko-KR" sz="2000" baseline="0" dirty="0" err="1">
                <a:latin typeface="휴먼엑스포"/>
                <a:ea typeface="휴먼엑스포"/>
              </a:rPr>
              <a:t>epubView</a:t>
            </a:r>
            <a:r>
              <a:rPr lang="en-US" altLang="ko-KR" sz="2000" baseline="0" dirty="0">
                <a:latin typeface="휴먼엑스포"/>
                <a:ea typeface="휴먼엑스포"/>
              </a:rPr>
              <a:t> | </a:t>
            </a:r>
            <a:r>
              <a:rPr lang="en-US" altLang="ko-KR" sz="2000" dirty="0" err="1">
                <a:latin typeface="휴먼엑스포"/>
                <a:ea typeface="휴먼엑스포"/>
              </a:rPr>
              <a:t>F</a:t>
            </a:r>
            <a:r>
              <a:rPr lang="en-US" altLang="ko-KR" sz="2000" baseline="0" dirty="0" err="1">
                <a:latin typeface="휴먼엑스포"/>
                <a:ea typeface="휴먼엑스포"/>
              </a:rPr>
              <a:t>reezed</a:t>
            </a:r>
            <a:r>
              <a:rPr lang="en-US" altLang="ko-KR" sz="2000" baseline="0" dirty="0">
                <a:latin typeface="휴먼엑스포"/>
                <a:ea typeface="휴먼엑스포"/>
              </a:rPr>
              <a:t> | </a:t>
            </a:r>
            <a:r>
              <a:rPr lang="en-US" altLang="ko-KR" sz="2000" baseline="0" dirty="0" err="1">
                <a:latin typeface="휴먼엑스포"/>
                <a:ea typeface="휴먼엑스포"/>
              </a:rPr>
              <a:t>Riverpod</a:t>
            </a:r>
            <a:endParaRPr lang="en-US" altLang="ko-KR" sz="2000" baseline="0" dirty="0">
              <a:latin typeface="휴먼엑스포"/>
              <a:ea typeface="휴먼엑스포"/>
            </a:endParaRPr>
          </a:p>
          <a:p>
            <a:pPr algn="ctr">
              <a:defRPr/>
            </a:pPr>
            <a:endParaRPr lang="en-US" altLang="ko-KR" sz="2000" dirty="0">
              <a:latin typeface="휴먼엑스포"/>
              <a:ea typeface="휴먼엑스포"/>
            </a:endParaRPr>
          </a:p>
          <a:p>
            <a:pPr algn="ctr">
              <a:defRPr/>
            </a:pP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 </a:t>
            </a:r>
            <a:r>
              <a:rPr lang="ko-KR" altLang="en-US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협업 툴 </a:t>
            </a:r>
            <a:r>
              <a:rPr lang="en-US" altLang="ko-KR" sz="2000" b="1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 </a:t>
            </a:r>
            <a:r>
              <a:rPr lang="en-US" altLang="ko-KR" sz="2000" dirty="0" err="1">
                <a:latin typeface="휴먼엑스포"/>
                <a:ea typeface="휴먼엑스포"/>
              </a:rPr>
              <a:t>Figma</a:t>
            </a:r>
            <a:r>
              <a:rPr lang="en-US" altLang="ko-KR" sz="2000" dirty="0">
                <a:latin typeface="휴먼엑스포"/>
                <a:ea typeface="휴먼엑스포"/>
              </a:rPr>
              <a:t> | Jira | Slack</a:t>
            </a:r>
          </a:p>
          <a:p>
            <a:pPr algn="ctr">
              <a:defRPr/>
            </a:pPr>
            <a:endParaRPr lang="en-US" altLang="ko-KR" sz="2000" dirty="0">
              <a:latin typeface="휴먼엑스포"/>
              <a:ea typeface="휴먼엑스포"/>
            </a:endParaRP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* </a:t>
            </a:r>
            <a:r>
              <a:rPr lang="ko-KR" altLang="en-US" sz="2000" b="1" dirty="0">
                <a:latin typeface="휴먼엑스포"/>
                <a:ea typeface="휴먼엑스포"/>
              </a:rPr>
              <a:t>웹 서비스</a:t>
            </a:r>
            <a:r>
              <a:rPr lang="ko-KR" altLang="en-US" sz="2000" dirty="0">
                <a:latin typeface="휴먼엑스포"/>
                <a:ea typeface="휴먼엑스포"/>
              </a:rPr>
              <a:t> </a:t>
            </a:r>
            <a:r>
              <a:rPr lang="en-US" altLang="ko-KR" sz="2000" dirty="0">
                <a:latin typeface="휴먼엑스포"/>
                <a:ea typeface="휴먼엑스포"/>
              </a:rPr>
              <a:t>*</a:t>
            </a:r>
          </a:p>
          <a:p>
            <a:pPr algn="ctr">
              <a:defRPr/>
            </a:pPr>
            <a:r>
              <a:rPr lang="en-US" altLang="ko-KR" sz="2000" dirty="0">
                <a:latin typeface="휴먼엑스포"/>
                <a:ea typeface="휴먼엑스포"/>
              </a:rPr>
              <a:t>AWS S3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27728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아키텍처 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MVCS</a:t>
            </a:r>
            <a:endParaRPr lang="ko-KR" altLang="en-US" sz="25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402963" y="1601319"/>
            <a:ext cx="52229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장점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MVCS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아키텍처는 각 역할이 분리되어 있어 유지 보수와 개발의 용이성이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증가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모듈성과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재사용성을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높임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개발자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간의 역할 분담이 명확해져 협업이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용이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54258" y="1954967"/>
            <a:ext cx="4776317" cy="2791205"/>
            <a:chOff x="1467059" y="2230733"/>
            <a:chExt cx="4776317" cy="2791205"/>
          </a:xfrm>
        </p:grpSpPr>
        <p:sp>
          <p:nvSpPr>
            <p:cNvPr id="11" name="타원 10"/>
            <p:cNvSpPr/>
            <p:nvPr/>
          </p:nvSpPr>
          <p:spPr>
            <a:xfrm>
              <a:off x="1467059" y="2240782"/>
              <a:ext cx="1095271" cy="112541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M</a:t>
              </a:r>
              <a:endParaRPr lang="ko-KR" altLang="en-US" sz="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3307582" y="2230733"/>
              <a:ext cx="1095271" cy="112541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C</a:t>
              </a:r>
              <a:endParaRPr lang="ko-KR" altLang="en-US" sz="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2633506" y="2733152"/>
              <a:ext cx="623835" cy="1909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5148105" y="2230733"/>
              <a:ext cx="1095271" cy="112541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R</a:t>
              </a:r>
              <a:endParaRPr lang="ko-KR" altLang="en-US" sz="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4453094" y="2697981"/>
              <a:ext cx="623835" cy="1909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 rot="10800000">
              <a:off x="4453093" y="2924071"/>
              <a:ext cx="623835" cy="1909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2854" y="4151083"/>
              <a:ext cx="1692450" cy="87085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Provider</a:t>
              </a:r>
              <a:endPara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 rot="5400000">
              <a:off x="3543299" y="3658156"/>
              <a:ext cx="623835" cy="1909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2828031">
              <a:off x="2275231" y="3932368"/>
              <a:ext cx="666438" cy="19414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3783" y="3407896"/>
              <a:ext cx="108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watch</a:t>
              </a:r>
              <a:endPara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9781" y="2294941"/>
              <a:ext cx="108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요청</a:t>
              </a:r>
              <a:endPara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3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25923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 u="sng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아키텍처 </a:t>
            </a:r>
            <a:r>
              <a:rPr lang="en-US" altLang="ko-KR" sz="2500" b="1" u="sng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- </a:t>
            </a:r>
            <a:r>
              <a:rPr lang="en-US" altLang="ko-KR" sz="2500" b="1" u="sng" spc="-80" dirty="0" smtClean="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MVC</a:t>
            </a:r>
            <a:endParaRPr lang="ko-KR" altLang="en-US" sz="25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323133" y="1555359"/>
            <a:ext cx="550377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smtClean="0">
                <a:latin typeface="휴먼엑스포"/>
                <a:ea typeface="휴먼엑스포"/>
              </a:rPr>
              <a:t>* </a:t>
            </a:r>
            <a:r>
              <a:rPr lang="ko-KR" altLang="en-US" dirty="0" smtClean="0">
                <a:latin typeface="휴먼엑스포"/>
                <a:ea typeface="휴먼엑스포"/>
              </a:rPr>
              <a:t>장점</a:t>
            </a:r>
            <a:endParaRPr lang="en-US" altLang="ko-KR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/>
            </a:r>
            <a:br>
              <a:rPr lang="en-US" altLang="ko-KR" sz="1600" dirty="0" smtClean="0">
                <a:latin typeface="휴먼엑스포"/>
                <a:ea typeface="휴먼엑스포"/>
              </a:rPr>
            </a:br>
            <a:r>
              <a:rPr lang="en-US" altLang="ko-KR" sz="1600" dirty="0" smtClean="0">
                <a:latin typeface="휴먼엑스포"/>
                <a:ea typeface="휴먼엑스포"/>
              </a:rPr>
              <a:t>1.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어플리케이션을 개발할 수 있도록 필요한 설정과 의존성을 자동으로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제공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0">
              <a:defRPr/>
            </a:pPr>
            <a:endParaRPr lang="en-US" altLang="ko-KR" sz="1600" dirty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2.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패턴은 모델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컨트롤러의 역할을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분리하여 쉽게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기능을 추가하거나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변경 </a:t>
            </a:r>
            <a:endParaRPr lang="en-US" altLang="ko-KR" sz="1600" dirty="0" smtClean="0">
              <a:latin typeface="휴먼엑스포"/>
              <a:ea typeface="휴먼엑스포"/>
            </a:endParaRPr>
          </a:p>
          <a:p>
            <a:endParaRPr lang="en-US" altLang="ko-KR" sz="1600" dirty="0" smtClean="0">
              <a:latin typeface="휴먼엑스포"/>
              <a:ea typeface="휴먼엑스포"/>
            </a:endParaRPr>
          </a:p>
          <a:p>
            <a:r>
              <a:rPr lang="en-US" altLang="ko-KR" sz="1600" dirty="0" smtClean="0">
                <a:latin typeface="휴먼엑스포"/>
                <a:ea typeface="휴먼엑스포"/>
              </a:rPr>
              <a:t>3</a:t>
            </a:r>
            <a:r>
              <a:rPr lang="en-US" altLang="ko-KR" sz="1600" dirty="0" smtClean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컨트롤러와 서비스 계층을 분리함으로써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비즈니스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로직을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재사용</a:t>
            </a:r>
            <a:r>
              <a:rPr lang="en-US" altLang="ko-KR" sz="1600" dirty="0" smtClean="0">
                <a:latin typeface="휴먼엑스포"/>
                <a:ea typeface="휴먼엑스포"/>
              </a:rPr>
              <a:t/>
            </a:r>
            <a:br>
              <a:rPr lang="en-US" altLang="ko-KR" sz="1600" dirty="0" smtClean="0">
                <a:latin typeface="휴먼엑스포"/>
                <a:ea typeface="휴먼엑스포"/>
              </a:rPr>
            </a:br>
            <a:endParaRPr lang="en-US" altLang="ko-KR" sz="1600" dirty="0" smtClean="0">
              <a:latin typeface="휴먼엑스포"/>
              <a:ea typeface="휴먼엑스포"/>
            </a:endParaRPr>
          </a:p>
          <a:p>
            <a:r>
              <a:rPr lang="en-US" altLang="ko-KR" sz="1600" dirty="0" smtClean="0">
                <a:latin typeface="휴먼엑스포"/>
                <a:ea typeface="휴먼엑스포"/>
              </a:rPr>
              <a:t>4.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모듈화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된 구조 덕분에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구성 요소를 독립적으로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7" name="Picture 2" descr="MVC - MDN Web Docs 용어 사전: 웹 용어 정의 | MD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2" y="1527726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12128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앱 구상</a:t>
            </a:r>
            <a:endParaRPr lang="ko-KR" altLang="en-US" sz="2500" u="sng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8" y="1333499"/>
            <a:ext cx="1973365" cy="3515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28" y="1948599"/>
            <a:ext cx="1982425" cy="3521363"/>
          </a:xfrm>
          <a:prstGeom prst="rect">
            <a:avLst/>
          </a:prstGeom>
        </p:spPr>
      </p:pic>
      <p:pic>
        <p:nvPicPr>
          <p:cNvPr id="1026" name="Picture 2" descr="https://sandy-rail-5f3.notion.site/image/https%3A%2F%2Fs3-us-west-2.amazonaws.com%2Fsecure.notion-static.com%2F58a5cd9e-c05b-470c-a203-9c46910563d7%2F%25EC%2583%2581%25EC%2584%25B8_4.png?id=964bd231-441c-4b71-af3d-7430a54788e8&amp;table=block&amp;spaceId=aa8141d7-aa2f-4f42-814f-f4e59bc8e919&amp;width=1110&amp;userId=&amp;cache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03" y="1333499"/>
            <a:ext cx="2090831" cy="35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andy-rail-5f3.notion.site/image/https%3A%2F%2Fs3-us-west-2.amazonaws.com%2Fsecure.notion-static.com%2Fb96b1957-1f59-4c50-94ab-74c7229c026e%2F%25EC%2583%2581%25EC%2584%25B8_1.png?id=cb652105-2aa0-42b5-af7b-1335cdd3154c&amp;table=block&amp;spaceId=aa8141d7-aa2f-4f42-814f-f4e59bc8e919&amp;width=1040&amp;userId=&amp;cache=v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14" y="1948599"/>
            <a:ext cx="2196344" cy="35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273313" y="3709280"/>
            <a:ext cx="551003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레퍼런스 앱 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밀리의 서재</a:t>
            </a:r>
            <a:r>
              <a:rPr lang="en-US" altLang="ko-KR" sz="160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교보문고</a:t>
            </a:r>
            <a:r>
              <a:rPr lang="ko-KR" altLang="en-US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/ </a:t>
            </a:r>
            <a:r>
              <a:rPr lang="ko-KR" altLang="en-US" sz="16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리디북스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b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→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도서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·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웹소설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다양한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전자책을 접할 수 있는 전자책 플랫폼을 참고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3313" y="1576223"/>
            <a:ext cx="5510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ko-KR" altLang="en-US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주제 선정 이유</a:t>
            </a:r>
            <a: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16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인쇄 매체를 대신하여 전자 매체의 이용이 증가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종이책의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단점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공간 차지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휴대 불편 등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저렴한 가격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독서 접근성 용이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4506737" cy="466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git&amp;github </a:t>
            </a:r>
            <a:r>
              <a:rPr lang="ko-KR" altLang="en-US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브랜치 전략 </a:t>
            </a: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- Jira</a:t>
            </a:r>
            <a:endParaRPr lang="ko-KR" altLang="en-US" sz="2500" b="1" u="sng" spc="-8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81712" y="1319800"/>
            <a:ext cx="6096000" cy="118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>
                <a:latin typeface="휴먼엑스포"/>
                <a:ea typeface="휴먼엑스포"/>
              </a:rPr>
              <a:t>단계별 </a:t>
            </a:r>
            <a:r>
              <a:rPr lang="en-US" altLang="ko-KR">
                <a:latin typeface="휴먼엑스포"/>
                <a:ea typeface="휴먼엑스포"/>
              </a:rPr>
              <a:t>App/Web</a:t>
            </a:r>
            <a:r>
              <a:rPr lang="ko-KR" altLang="en-US">
                <a:latin typeface="휴먼엑스포"/>
                <a:ea typeface="휴먼엑스포"/>
              </a:rPr>
              <a:t>을 나누고 주제별 </a:t>
            </a:r>
            <a:r>
              <a:rPr lang="en-US" altLang="ko-KR">
                <a:latin typeface="휴먼엑스포"/>
                <a:ea typeface="휴먼엑스포"/>
              </a:rPr>
              <a:t>topic</a:t>
            </a:r>
            <a:r>
              <a:rPr lang="ko-KR" altLang="en-US">
                <a:latin typeface="휴먼엑스포"/>
                <a:ea typeface="휴먼엑스포"/>
              </a:rPr>
              <a:t>을 정하면 </a:t>
            </a:r>
            <a:r>
              <a:rPr lang="en-US" altLang="ko-KR">
                <a:latin typeface="휴먼엑스포"/>
                <a:ea typeface="휴먼엑스포"/>
              </a:rPr>
              <a:t>‘FIN-’</a:t>
            </a:r>
            <a:r>
              <a:rPr lang="ko-KR" altLang="en-US">
                <a:latin typeface="휴먼엑스포"/>
                <a:ea typeface="휴먼엑스포"/>
              </a:rPr>
              <a:t>으로 시작하는 브랜치가 자동 생성</a:t>
            </a:r>
          </a:p>
          <a:p>
            <a:pPr lvl="0">
              <a:defRPr/>
            </a:pPr>
            <a:endParaRPr lang="en-US" altLang="ko-KR">
              <a:latin typeface="휴먼엑스포"/>
              <a:ea typeface="휴먼엑스포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>
                <a:latin typeface="휴먼엑스포"/>
                <a:ea typeface="휴먼엑스포"/>
              </a:rPr>
              <a:t>각각 정해진 </a:t>
            </a:r>
            <a:r>
              <a:rPr lang="en-US" altLang="ko-KR">
                <a:latin typeface="휴먼엑스포"/>
                <a:ea typeface="휴먼엑스포"/>
              </a:rPr>
              <a:t>topic</a:t>
            </a:r>
            <a:r>
              <a:rPr lang="ko-KR" altLang="en-US">
                <a:latin typeface="휴먼엑스포"/>
                <a:ea typeface="휴먼엑스포"/>
              </a:rPr>
              <a:t>을 할당하고 </a:t>
            </a:r>
            <a:r>
              <a:rPr lang="en-US" altLang="ko-KR">
                <a:latin typeface="휴먼엑스포"/>
                <a:ea typeface="휴먼엑스포"/>
              </a:rPr>
              <a:t>git </a:t>
            </a:r>
            <a:r>
              <a:rPr lang="ko-KR" altLang="en-US">
                <a:latin typeface="휴먼엑스포"/>
                <a:ea typeface="휴먼엑스포"/>
              </a:rPr>
              <a:t>연결하여 작업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312" y="1326650"/>
            <a:ext cx="5399088" cy="420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33698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u="sng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전략협업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과정</a:t>
            </a:r>
            <a:r>
              <a:rPr lang="en-US" altLang="ko-KR" sz="2500" b="1" u="sng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Slack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9" y="1371600"/>
            <a:ext cx="5497578" cy="4127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0" y="137160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aseline="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공지사항을 실시간으로 공유 받고 질문사항을 빠르게 해결</a:t>
            </a:r>
            <a:endParaRPr lang="en-US" altLang="ko-KR" baseline="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프론트와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벡앤드의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소통이 원활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aseline="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Jira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연동되어 있어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브랜치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생성 후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PR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과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commit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요청 시 알림이 옴으로써 현 시간 누가 어떤 작업을 진행 하는지 알 수 있음</a:t>
            </a:r>
            <a:endParaRPr lang="en-US" altLang="ko-KR" baseline="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076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34916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u="sng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전략협업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과정</a:t>
            </a:r>
            <a:r>
              <a:rPr lang="en-US" altLang="ko-KR" sz="2500" b="1" u="sng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en-US" altLang="ko-KR" sz="2500" b="1" u="sng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Figma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1" y="1409700"/>
            <a:ext cx="5448300" cy="4037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0" y="13716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aseline="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동시에 한 화면 내에서 화면 구현 가능</a:t>
            </a:r>
            <a:endParaRPr lang="en-US" altLang="ko-KR" baseline="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실시간으로 진행 사항과 누구인지 확인이 가능하여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빠르게 소통 가능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aseline="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계정 제한을 줘 편집 가능한 계정과 아닌 계정 구분</a:t>
            </a:r>
            <a:endParaRPr lang="en-US" altLang="ko-KR" baseline="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667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338" y="1466850"/>
            <a:ext cx="241458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4.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기술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750493" y="1447800"/>
            <a:ext cx="4691014" cy="156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front-end </a:t>
            </a: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기술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24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back-end </a:t>
            </a:r>
            <a:r>
              <a:rPr lang="ko-KR" altLang="en-US" sz="24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기술</a:t>
            </a: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sz="15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77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5506862" cy="8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front-end </a:t>
            </a:r>
            <a:r>
              <a:rPr lang="ko-KR" altLang="en-US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주요 기술 </a:t>
            </a: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– ‘Riverpod’</a:t>
            </a:r>
          </a:p>
          <a:p>
            <a:pPr lvl="0">
              <a:defRPr/>
            </a:pPr>
            <a:endParaRPr lang="en-US" altLang="ko-KR" sz="2500" b="1" u="sng" spc="-8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378" y="1303228"/>
            <a:ext cx="1196862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smtClean="0">
                <a:latin typeface="휴먼엑스포"/>
                <a:ea typeface="휴먼엑스포"/>
              </a:rPr>
              <a:t>* </a:t>
            </a:r>
            <a:r>
              <a:rPr lang="en-US" altLang="ko-KR" sz="2000" b="1" dirty="0" err="1" smtClean="0">
                <a:latin typeface="휴먼엑스포"/>
                <a:ea typeface="휴먼엑스포"/>
              </a:rPr>
              <a:t>Riverpod</a:t>
            </a:r>
            <a:r>
              <a:rPr lang="en-US" altLang="ko-KR" sz="2000" b="1" dirty="0">
                <a:latin typeface="휴먼엑스포"/>
                <a:ea typeface="휴먼엑스포"/>
              </a:rPr>
              <a:t>?</a:t>
            </a:r>
            <a:r>
              <a:rPr lang="en-US" altLang="ko-KR" sz="1200" dirty="0">
                <a:latin typeface="휴먼엑스포"/>
                <a:ea typeface="휴먼엑스포"/>
              </a:rPr>
              <a:t/>
            </a:r>
            <a:br>
              <a:rPr lang="en-US" altLang="ko-KR" sz="1200" dirty="0">
                <a:latin typeface="휴먼엑스포"/>
                <a:ea typeface="휴먼엑스포"/>
              </a:rPr>
            </a:br>
            <a:r>
              <a:rPr lang="en-US" altLang="ko-KR" sz="1600" dirty="0">
                <a:latin typeface="휴먼엑스포"/>
                <a:ea typeface="휴먼엑스포"/>
              </a:rPr>
              <a:t>→</a:t>
            </a:r>
            <a:r>
              <a:rPr lang="en-US" altLang="ko-KR" sz="1200" dirty="0">
                <a:latin typeface="휴먼엑스포"/>
                <a:ea typeface="휴먼엑스포"/>
              </a:rPr>
              <a:t> </a:t>
            </a:r>
            <a:r>
              <a:rPr lang="en-US" altLang="ko-KR" sz="1600" dirty="0">
                <a:latin typeface="휴먼엑스포"/>
                <a:ea typeface="휴먼엑스포"/>
              </a:rPr>
              <a:t>Flutter </a:t>
            </a:r>
            <a:r>
              <a:rPr lang="ko-KR" altLang="en-US" sz="1600" dirty="0">
                <a:latin typeface="휴먼엑스포"/>
                <a:ea typeface="휴먼엑스포"/>
              </a:rPr>
              <a:t>애플리케이션에서 상태 관리 </a:t>
            </a:r>
            <a:r>
              <a:rPr lang="en-US" altLang="ko-KR" sz="1600" dirty="0">
                <a:latin typeface="휴먼엑스포"/>
                <a:ea typeface="휴먼엑스포"/>
              </a:rPr>
              <a:t>/ </a:t>
            </a:r>
            <a:r>
              <a:rPr lang="ko-KR" altLang="en-US" sz="1600" dirty="0">
                <a:latin typeface="휴먼엑스포"/>
                <a:ea typeface="휴먼엑스포"/>
              </a:rPr>
              <a:t>의존성 주입 </a:t>
            </a:r>
            <a:r>
              <a:rPr lang="en-US" altLang="ko-KR" sz="1600" dirty="0">
                <a:latin typeface="휴먼엑스포"/>
                <a:ea typeface="휴먼엑스포"/>
              </a:rPr>
              <a:t>/ </a:t>
            </a:r>
            <a:r>
              <a:rPr lang="ko-KR" altLang="en-US" sz="1600" dirty="0">
                <a:latin typeface="휴먼엑스포"/>
                <a:ea typeface="휴먼엑스포"/>
              </a:rPr>
              <a:t>지연 </a:t>
            </a:r>
            <a:r>
              <a:rPr lang="ko-KR" altLang="en-US" sz="1600" dirty="0" err="1">
                <a:latin typeface="휴먼엑스포"/>
                <a:ea typeface="휴먼엑스포"/>
              </a:rPr>
              <a:t>로딩하기</a:t>
            </a:r>
            <a:r>
              <a:rPr lang="ko-KR" altLang="en-US" sz="1600" dirty="0">
                <a:latin typeface="휴먼엑스포"/>
                <a:ea typeface="휴먼엑스포"/>
              </a:rPr>
              <a:t> 위한 </a:t>
            </a:r>
            <a:r>
              <a:rPr lang="ko-KR" altLang="en-US" sz="1600" dirty="0" err="1">
                <a:latin typeface="휴먼엑스포"/>
                <a:ea typeface="휴먼엑스포"/>
              </a:rPr>
              <a:t>프로바이더</a:t>
            </a:r>
            <a:r>
              <a:rPr lang="en-US" altLang="ko-KR" sz="1600" dirty="0">
                <a:latin typeface="휴먼엑스포"/>
                <a:ea typeface="휴먼엑스포"/>
              </a:rPr>
              <a:t>(Provider)</a:t>
            </a:r>
            <a:r>
              <a:rPr lang="ko-KR" altLang="en-US" sz="1600" dirty="0">
                <a:latin typeface="휴먼엑스포"/>
                <a:ea typeface="휴먼엑스포"/>
              </a:rPr>
              <a:t>를 제공하고</a:t>
            </a:r>
            <a:r>
              <a:rPr lang="en-US" altLang="ko-KR" sz="1600" dirty="0">
                <a:latin typeface="휴먼엑스포"/>
                <a:ea typeface="휴먼엑스포"/>
              </a:rPr>
              <a:t> </a:t>
            </a:r>
            <a:r>
              <a:rPr lang="ko-KR" altLang="en-US" sz="1600" dirty="0">
                <a:latin typeface="휴먼엑스포"/>
                <a:ea typeface="휴먼엑스포"/>
              </a:rPr>
              <a:t>애플리케이션의 구성 요소 간의 의존성을 </a:t>
            </a:r>
            <a:r>
              <a:rPr lang="ko-KR" altLang="en-US" sz="1600" dirty="0" smtClean="0">
                <a:latin typeface="휴먼엑스포"/>
                <a:ea typeface="휴먼엑스포"/>
              </a:rPr>
              <a:t>관리</a:t>
            </a: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endParaRPr lang="ko-KR" altLang="en-US" sz="1600" dirty="0">
              <a:latin typeface="휴먼엑스포"/>
              <a:ea typeface="휴먼엑스포"/>
            </a:endParaRPr>
          </a:p>
          <a:p>
            <a:pPr lvl="0">
              <a:defRPr/>
            </a:pPr>
            <a:endParaRPr lang="en-US" altLang="ko-KR" sz="1200" dirty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2000" b="1" dirty="0">
                <a:latin typeface="휴먼엑스포"/>
                <a:ea typeface="휴먼엑스포"/>
              </a:rPr>
              <a:t>* </a:t>
            </a:r>
            <a:r>
              <a:rPr lang="en-US" altLang="ko-KR" sz="2000" b="1" dirty="0" err="1">
                <a:latin typeface="휴먼엑스포"/>
                <a:ea typeface="휴먼엑스포"/>
              </a:rPr>
              <a:t>Riverpod</a:t>
            </a:r>
            <a:r>
              <a:rPr lang="ko-KR" altLang="en-US" sz="2000" b="1" dirty="0">
                <a:latin typeface="휴먼엑스포"/>
                <a:ea typeface="휴먼엑스포"/>
              </a:rPr>
              <a:t>의 장점</a:t>
            </a:r>
          </a:p>
          <a:p>
            <a:pPr lvl="0">
              <a:defRPr/>
            </a:pPr>
            <a:r>
              <a:rPr lang="en-US" altLang="ko-KR" sz="1600" dirty="0">
                <a:latin typeface="휴먼엑스포"/>
                <a:ea typeface="휴먼엑스포"/>
              </a:rPr>
              <a:t>1. Flutter</a:t>
            </a:r>
            <a:r>
              <a:rPr lang="ko-KR" altLang="en-US" sz="1600" dirty="0">
                <a:latin typeface="휴먼엑스포"/>
                <a:ea typeface="휴먼엑스포"/>
              </a:rPr>
              <a:t>와의 통합이 용이하고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en-US" altLang="ko-KR" sz="1600" dirty="0" err="1">
                <a:latin typeface="휴먼엑스포"/>
                <a:ea typeface="휴먼엑스포"/>
              </a:rPr>
              <a:t>BuildContext</a:t>
            </a:r>
            <a:r>
              <a:rPr lang="ko-KR" altLang="en-US" sz="1600" dirty="0">
                <a:latin typeface="휴먼엑스포"/>
                <a:ea typeface="휴먼엑스포"/>
              </a:rPr>
              <a:t>를 제공하지 않아도 사용할 수 있는 등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사용성이 매우 높음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2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en-US" altLang="ko-KR" sz="1600" dirty="0" err="1">
                <a:latin typeface="휴먼엑스포"/>
                <a:ea typeface="휴먼엑스포"/>
              </a:rPr>
              <a:t>Riverpod</a:t>
            </a:r>
            <a:r>
              <a:rPr lang="ko-KR" altLang="en-US" sz="1600" dirty="0">
                <a:latin typeface="휴먼엑스포"/>
                <a:ea typeface="휴먼엑스포"/>
              </a:rPr>
              <a:t>은 상태 변경 시 자동으로 빌드를 호출하지 않고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상태 변경을 수동으로 호출하므로 불필요한 빌드를 방지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3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en-US" altLang="ko-KR" sz="1600" dirty="0" err="1">
                <a:latin typeface="휴먼엑스포"/>
                <a:ea typeface="휴먼엑스포"/>
              </a:rPr>
              <a:t>ProviderScope</a:t>
            </a:r>
            <a:r>
              <a:rPr lang="ko-KR" altLang="en-US" sz="1600" dirty="0">
                <a:latin typeface="휴먼엑스포"/>
                <a:ea typeface="휴먼엑스포"/>
              </a:rPr>
              <a:t>를 사용하여 테스트 환경을 설정하면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가상의 데이터를 제공해 테스트를 수행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4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의존성 주입을 통해 코드의 </a:t>
            </a:r>
            <a:r>
              <a:rPr lang="ko-KR" altLang="en-US" sz="1600" dirty="0" err="1">
                <a:latin typeface="휴먼엑스포"/>
                <a:ea typeface="휴먼엑스포"/>
              </a:rPr>
              <a:t>결합도를</a:t>
            </a:r>
            <a:r>
              <a:rPr lang="ko-KR" altLang="en-US" sz="1600" dirty="0">
                <a:latin typeface="휴먼엑스포"/>
                <a:ea typeface="휴먼엑스포"/>
              </a:rPr>
              <a:t> 낮추고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코드의 </a:t>
            </a:r>
            <a:r>
              <a:rPr lang="ko-KR" altLang="en-US" sz="1600" dirty="0" err="1">
                <a:latin typeface="휴먼엑스포"/>
                <a:ea typeface="휴먼엑스포"/>
              </a:rPr>
              <a:t>재사용성을</a:t>
            </a:r>
            <a:r>
              <a:rPr lang="ko-KR" altLang="en-US" sz="1600" dirty="0">
                <a:latin typeface="휴먼엑스포"/>
                <a:ea typeface="휴먼엑스포"/>
              </a:rPr>
              <a:t> 높임</a:t>
            </a:r>
            <a:endParaRPr lang="en-US" altLang="ko-KR" sz="1600" dirty="0">
              <a:latin typeface="휴먼엑스포"/>
              <a:ea typeface="휴먼엑스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543321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front-end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기술 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– ‘</a:t>
            </a:r>
            <a:r>
              <a:rPr lang="en-US" altLang="ko-KR" sz="2500" b="1" u="sng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Freezed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endParaRPr lang="ko-KR" altLang="en-US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377" y="1311287"/>
            <a:ext cx="117040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en-US" altLang="ko-KR" sz="20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Freezed</a:t>
            </a:r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→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클래스에서 필요한 기능들을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Code Generation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제공해주는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라이브러리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en-US" altLang="ko-KR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json_serializable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copy, </a:t>
            </a:r>
            <a:r>
              <a:rPr lang="en-US" altLang="ko-KR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toString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override, assert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 편의성 기능들을 제공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en-US" altLang="ko-KR" sz="2000" b="1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Freezed</a:t>
            </a:r>
            <a:r>
              <a:rPr lang="ko-KR" altLang="en-US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장점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생성된 클래스를 불변하게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만들어줘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객체의 상태가 변경되는 일이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없음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클래스 정의를 기반으로 불변 클래스를 자동생성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필드의 유효성 검사와 같은 중복 코드를 제거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패턴 매칭 기능을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제공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5.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불변 객체는 변경이 불가능하기 때문에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메모리 사용량이 줄어들고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GC(Garbage Collection)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부담을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줄임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6.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코드의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가독성이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높아짐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047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5402087" cy="847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front-end </a:t>
            </a:r>
            <a:r>
              <a:rPr lang="ko-KR" altLang="en-US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주요 기술 </a:t>
            </a: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– ‘SQLFlite’</a:t>
            </a:r>
          </a:p>
          <a:p>
            <a:pPr lvl="0">
              <a:defRPr/>
            </a:pPr>
            <a:endParaRPr lang="en-US" altLang="ko-KR" sz="2500" b="1" u="sng" spc="-8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378" y="1259175"/>
            <a:ext cx="1183464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휴먼엑스포"/>
                <a:ea typeface="휴먼엑스포"/>
              </a:rPr>
              <a:t>* </a:t>
            </a:r>
            <a:r>
              <a:rPr lang="en-US" altLang="ko-KR" sz="2000" b="1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SQLFlite</a:t>
            </a:r>
            <a:r>
              <a:rPr lang="en-US" altLang="ko-KR" sz="2000" b="1" dirty="0">
                <a:latin typeface="휴먼엑스포"/>
                <a:ea typeface="휴먼엑스포"/>
              </a:rPr>
              <a:t>?</a:t>
            </a:r>
            <a:r>
              <a:rPr lang="en-US" altLang="ko-KR" sz="1200" dirty="0">
                <a:latin typeface="휴먼엑스포"/>
                <a:ea typeface="휴먼엑스포"/>
              </a:rPr>
              <a:t/>
            </a:r>
            <a:br>
              <a:rPr lang="en-US" altLang="ko-KR" sz="1200" dirty="0">
                <a:latin typeface="휴먼엑스포"/>
                <a:ea typeface="휴먼엑스포"/>
              </a:rPr>
            </a:br>
            <a:r>
              <a:rPr lang="en-US" altLang="ko-KR" sz="1600" dirty="0">
                <a:latin typeface="휴먼엑스포"/>
                <a:ea typeface="휴먼엑스포"/>
              </a:rPr>
              <a:t>→ </a:t>
            </a:r>
            <a:r>
              <a:rPr lang="ko-KR" altLang="en-US" sz="1600" dirty="0">
                <a:latin typeface="휴먼엑스포"/>
                <a:ea typeface="휴먼엑스포"/>
              </a:rPr>
              <a:t>경량화된 데이터베이스 시스템으로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안드로이드와 </a:t>
            </a:r>
            <a:r>
              <a:rPr lang="en-US" altLang="ko-KR" sz="1600" dirty="0">
                <a:latin typeface="휴먼엑스포"/>
                <a:ea typeface="휴먼엑스포"/>
              </a:rPr>
              <a:t>iOS</a:t>
            </a:r>
            <a:r>
              <a:rPr lang="ko-KR" altLang="en-US" sz="1600" dirty="0">
                <a:latin typeface="휴먼엑스포"/>
                <a:ea typeface="휴먼엑스포"/>
              </a:rPr>
              <a:t>를 비롯한 다양한 플랫폼에서 지원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이를 통해</a:t>
            </a:r>
            <a:r>
              <a:rPr lang="en-US" altLang="ko-KR" sz="1600" dirty="0">
                <a:latin typeface="휴먼엑스포"/>
                <a:ea typeface="휴먼엑스포"/>
              </a:rPr>
              <a:t>, Flutter </a:t>
            </a:r>
            <a:r>
              <a:rPr lang="ko-KR" altLang="en-US" sz="1600" dirty="0">
                <a:latin typeface="휴먼엑스포"/>
                <a:ea typeface="휴먼엑스포"/>
              </a:rPr>
              <a:t>애플리케이션에서 데이터를 영구 저장하고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관리</a:t>
            </a:r>
          </a:p>
          <a:p>
            <a:pPr lvl="0">
              <a:defRPr/>
            </a:pPr>
            <a:endParaRPr lang="en-US" altLang="ko-KR" sz="1200" dirty="0">
              <a:latin typeface="휴먼엑스포"/>
              <a:ea typeface="휴먼엑스포"/>
            </a:endParaRPr>
          </a:p>
          <a:p>
            <a:pPr lvl="0">
              <a:defRPr/>
            </a:pPr>
            <a:endParaRPr lang="en-US" altLang="ko-KR" sz="2000" b="1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2000" b="1" dirty="0" smtClean="0">
                <a:latin typeface="휴먼엑스포"/>
                <a:ea typeface="휴먼엑스포"/>
              </a:rPr>
              <a:t>* </a:t>
            </a:r>
            <a:r>
              <a:rPr lang="en-US" altLang="ko-KR" sz="2000" b="1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SQLFlite</a:t>
            </a:r>
            <a:r>
              <a:rPr lang="ko-KR" altLang="en-US" sz="2000" b="1" dirty="0">
                <a:latin typeface="휴먼엑스포"/>
                <a:ea typeface="휴먼엑스포"/>
              </a:rPr>
              <a:t>의 장점</a:t>
            </a:r>
          </a:p>
          <a:p>
            <a:pPr marL="342900" lvl="0" indent="-342900">
              <a:buAutoNum type="arabicPeriod"/>
              <a:defRPr/>
            </a:pPr>
            <a:r>
              <a:rPr lang="ko-KR" altLang="en-US" sz="1600" dirty="0">
                <a:latin typeface="휴먼엑스포"/>
                <a:ea typeface="휴먼엑스포"/>
              </a:rPr>
              <a:t> 로컬 파일 기반 </a:t>
            </a:r>
            <a:r>
              <a:rPr lang="en-US" altLang="ko-KR" sz="1600" dirty="0">
                <a:latin typeface="휴먼엑스포"/>
                <a:ea typeface="휴먼엑스포"/>
              </a:rPr>
              <a:t>DB</a:t>
            </a:r>
            <a:r>
              <a:rPr lang="ko-KR" altLang="en-US" sz="1600" dirty="0">
                <a:latin typeface="휴먼엑스포"/>
                <a:ea typeface="휴먼엑스포"/>
              </a:rPr>
              <a:t>로 네트워크 사용이 필요없이 개발이 </a:t>
            </a:r>
            <a:r>
              <a:rPr lang="ko-KR" altLang="en-US" sz="1600" dirty="0" smtClean="0">
                <a:latin typeface="휴먼엑스포"/>
                <a:ea typeface="휴먼엑스포"/>
              </a:rPr>
              <a:t>가능</a:t>
            </a: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endParaRPr lang="en-US" altLang="ko-KR" sz="1600" dirty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2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휘발성 데이터가 아니기 때문에 서비스 중단</a:t>
            </a:r>
            <a:r>
              <a:rPr lang="en-US" altLang="ko-KR" sz="1600" dirty="0">
                <a:latin typeface="휴먼엑스포"/>
                <a:ea typeface="휴먼엑스포"/>
              </a:rPr>
              <a:t>/</a:t>
            </a:r>
            <a:r>
              <a:rPr lang="ko-KR" altLang="en-US" sz="1600" dirty="0">
                <a:latin typeface="휴먼엑스포"/>
                <a:ea typeface="휴먼엑스포"/>
              </a:rPr>
              <a:t>종료가 되더라도 데이터 손실 없이 불러옴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3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트랜잭션</a:t>
            </a:r>
            <a:r>
              <a:rPr lang="en-US" altLang="ko-KR" sz="1600" dirty="0">
                <a:latin typeface="휴먼엑스포"/>
                <a:ea typeface="휴먼엑스포"/>
              </a:rPr>
              <a:t>/</a:t>
            </a:r>
            <a:r>
              <a:rPr lang="ko-KR" altLang="en-US" sz="1600" dirty="0">
                <a:latin typeface="휴먼엑스포"/>
                <a:ea typeface="휴먼엑스포"/>
              </a:rPr>
              <a:t>배치를 지원하기 때문에 데이터 무결성에 탁월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4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관계형 데이터 베이스로 통일성 있는 데이터를 관리</a:t>
            </a:r>
          </a:p>
          <a:p>
            <a:pPr lvl="0">
              <a:defRPr/>
            </a:pPr>
            <a:endParaRPr lang="en-US" altLang="ko-KR" sz="1600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1600" dirty="0" smtClean="0">
                <a:latin typeface="휴먼엑스포"/>
                <a:ea typeface="휴먼엑스포"/>
              </a:rPr>
              <a:t>5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쿼리를 지원하여 좀더 복잡한 데이터를 조회 </a:t>
            </a:r>
            <a:r>
              <a:rPr lang="en-US" altLang="ko-KR" sz="1600" dirty="0">
                <a:latin typeface="휴먼엑스포"/>
                <a:ea typeface="휴먼엑스포"/>
              </a:rPr>
              <a:t>sort </a:t>
            </a:r>
            <a:r>
              <a:rPr lang="ko-KR" altLang="en-US" sz="1600" dirty="0">
                <a:latin typeface="휴먼엑스포"/>
                <a:ea typeface="휴먼엑스포"/>
              </a:rPr>
              <a:t>등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5754512" cy="847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front-end </a:t>
            </a:r>
            <a:r>
              <a:rPr lang="ko-KR" altLang="en-US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주요 기술 </a:t>
            </a:r>
            <a:r>
              <a:rPr lang="en-US" altLang="ko-KR" sz="2500" b="1" u="sng" spc="-80">
                <a:ln w="9525">
                  <a:solidFill>
                    <a:srgbClr val="5F0080">
                      <a:alpha val="0"/>
                    </a:srgbClr>
                  </a:solidFill>
                </a:ln>
                <a:latin typeface="휴먼엑스포"/>
                <a:ea typeface="휴먼엑스포"/>
              </a:rPr>
              <a:t>– ‘Oauth 2.0’</a:t>
            </a:r>
          </a:p>
          <a:p>
            <a:pPr lvl="0">
              <a:defRPr/>
            </a:pPr>
            <a:endParaRPr lang="en-US" altLang="ko-KR" sz="2500" b="1" u="sng" spc="-80">
              <a:ln w="9525">
                <a:solidFill>
                  <a:srgbClr val="5F0080">
                    <a:alpha val="0"/>
                  </a:srgbClr>
                </a:solidFill>
              </a:ln>
              <a:latin typeface="휴먼엑스포"/>
              <a:ea typeface="휴먼엑스포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377" y="1259175"/>
            <a:ext cx="1168391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휴먼엑스포"/>
                <a:ea typeface="휴먼엑스포"/>
              </a:rPr>
              <a:t>* </a:t>
            </a:r>
            <a:r>
              <a:rPr lang="en-US" altLang="ko-KR" sz="2000" b="1" dirty="0" err="1">
                <a:latin typeface="휴먼엑스포"/>
                <a:ea typeface="휴먼엑스포"/>
              </a:rPr>
              <a:t>Oauth</a:t>
            </a:r>
            <a:r>
              <a:rPr lang="en-US" altLang="ko-KR" sz="2000" b="1" dirty="0">
                <a:latin typeface="휴먼엑스포"/>
                <a:ea typeface="휴먼엑스포"/>
              </a:rPr>
              <a:t> 2.0?</a:t>
            </a:r>
            <a:r>
              <a:rPr lang="en-US" altLang="ko-KR" sz="1200" dirty="0">
                <a:latin typeface="휴먼엑스포"/>
                <a:ea typeface="휴먼엑스포"/>
              </a:rPr>
              <a:t/>
            </a:r>
            <a:br>
              <a:rPr lang="en-US" altLang="ko-KR" sz="1200" dirty="0">
                <a:latin typeface="휴먼엑스포"/>
                <a:ea typeface="휴먼엑스포"/>
              </a:rPr>
            </a:br>
            <a:r>
              <a:rPr lang="en-US" altLang="ko-KR" sz="1600" dirty="0">
                <a:latin typeface="휴먼엑스포"/>
                <a:ea typeface="휴먼엑스포"/>
              </a:rPr>
              <a:t>→ </a:t>
            </a:r>
            <a:r>
              <a:rPr lang="ko-KR" altLang="en-US" sz="1600" dirty="0">
                <a:latin typeface="휴먼엑스포"/>
                <a:ea typeface="휴먼엑스포"/>
              </a:rPr>
              <a:t> 인증을 위한 개방형 표준 프로토콜</a:t>
            </a:r>
            <a:r>
              <a:rPr lang="en-US" altLang="ko-KR" sz="1600" dirty="0">
                <a:latin typeface="휴먼엑스포"/>
                <a:ea typeface="휴먼엑스포"/>
              </a:rPr>
              <a:t>. </a:t>
            </a:r>
            <a:r>
              <a:rPr lang="ko-KR" altLang="en-US" sz="1600" dirty="0">
                <a:latin typeface="휴먼엑스포"/>
                <a:ea typeface="휴먼엑스포"/>
              </a:rPr>
              <a:t>구글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페이스북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카카오</a:t>
            </a:r>
            <a:r>
              <a:rPr lang="en-US" altLang="ko-KR" sz="1600" dirty="0">
                <a:latin typeface="휴먼엑스포"/>
                <a:ea typeface="휴먼엑스포"/>
              </a:rPr>
              <a:t>, </a:t>
            </a:r>
            <a:r>
              <a:rPr lang="ko-KR" altLang="en-US" sz="1600" dirty="0">
                <a:latin typeface="휴먼엑스포"/>
                <a:ea typeface="휴먼엑스포"/>
              </a:rPr>
              <a:t>네이버 등에서 제공하는 간편 로그인 기능도 </a:t>
            </a:r>
            <a:r>
              <a:rPr lang="en-US" altLang="ko-KR" sz="1600" dirty="0">
                <a:latin typeface="휴먼엑스포"/>
                <a:ea typeface="휴먼엑스포"/>
              </a:rPr>
              <a:t>OAuth2 </a:t>
            </a:r>
            <a:r>
              <a:rPr lang="ko-KR" altLang="en-US" sz="1600" dirty="0">
                <a:latin typeface="휴먼엑스포"/>
                <a:ea typeface="휴먼엑스포"/>
              </a:rPr>
              <a:t>프로토콜 기반의 사용자 인증 기능을 제공</a:t>
            </a:r>
          </a:p>
          <a:p>
            <a:pPr lvl="0">
              <a:defRPr/>
            </a:pPr>
            <a:endParaRPr lang="en-US" altLang="ko-KR" sz="1200" dirty="0">
              <a:latin typeface="휴먼엑스포"/>
              <a:ea typeface="휴먼엑스포"/>
            </a:endParaRPr>
          </a:p>
          <a:p>
            <a:pPr lvl="0">
              <a:defRPr/>
            </a:pPr>
            <a:endParaRPr lang="en-US" altLang="ko-KR" sz="2000" b="1" dirty="0" smtClean="0">
              <a:latin typeface="휴먼엑스포"/>
              <a:ea typeface="휴먼엑스포"/>
            </a:endParaRPr>
          </a:p>
          <a:p>
            <a:pPr lvl="0">
              <a:defRPr/>
            </a:pPr>
            <a:r>
              <a:rPr lang="en-US" altLang="ko-KR" sz="2000" b="1" dirty="0" smtClean="0">
                <a:latin typeface="휴먼엑스포"/>
                <a:ea typeface="휴먼엑스포"/>
              </a:rPr>
              <a:t>* </a:t>
            </a:r>
            <a:r>
              <a:rPr lang="en-US" altLang="ko-KR" sz="2000" b="1" dirty="0" err="1">
                <a:latin typeface="휴먼엑스포"/>
                <a:ea typeface="휴먼엑스포"/>
              </a:rPr>
              <a:t>Oauth</a:t>
            </a:r>
            <a:r>
              <a:rPr lang="en-US" altLang="ko-KR" sz="2000" b="1" dirty="0">
                <a:latin typeface="휴먼엑스포"/>
                <a:ea typeface="휴먼엑스포"/>
              </a:rPr>
              <a:t> 2.0</a:t>
            </a:r>
            <a:endParaRPr lang="ko-KR" altLang="en-US" sz="1600" dirty="0">
              <a:latin typeface="휴먼엑스포"/>
              <a:ea typeface="휴먼엑스포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4" y="2951946"/>
            <a:ext cx="5701289" cy="2595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458106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back-end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기술 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– ‘S3’</a:t>
            </a:r>
            <a:endParaRPr lang="ko-KR" altLang="en-US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377" y="1259175"/>
            <a:ext cx="1168391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en-US" altLang="ko-KR" sz="2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S3</a:t>
            </a:r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?</a:t>
            </a:r>
            <a: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12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→ Amazon S3 (Simple Storage Service)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클라우드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기반의 객체 스토리지 서비스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2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2000" b="1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* </a:t>
            </a:r>
            <a:r>
              <a:rPr lang="en-US" altLang="ko-KR" sz="2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S3</a:t>
            </a:r>
            <a:r>
              <a:rPr lang="ko-KR" altLang="en-US" sz="2000" b="1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장점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1. 99.999999999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%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내구성을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AWS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클라우드의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다양한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리전과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가용 영역에서 제공되므로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장애가 발생하더라도 데이터 유실 없이 안정적으로 서비스를 제공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매우 큰 용량의 데이터를 저장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파일 저장소로만 사용하지 않음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S3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는 정적 웹 사이트 호스팅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 백업 및 복원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로그 파일 저장 등 다양한 용도로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활용 가능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4.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AWS SDK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사용하여 다양한 프로그래밍 언어로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S3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API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호출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19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6138" y="831850"/>
            <a:ext cx="241458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소감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384" y="3179358"/>
            <a:ext cx="1905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권경렬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이번 파이널 프로젝트를 진행하며 일정관리에 있어 많이 아쉬웠다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진행이 되면서 생각지 못한 진행들이 점점 늘어나며 기존에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정해져있던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일정보다 상당히 지연되었다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/>
            </a:r>
            <a:b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</a:b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이런 부분에 있어 경험이 많이 부족한 것 같다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다음 기회엔 조금 더 세심하게 생각해보며 일정을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잡아야겠다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7768" y="3179358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임지상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파이널 프로젝트는 앱과 웹을 같이 만들다 보니까 서로간에 소통을 자주 해야해서 커뮤니케이션의 중요성을 더욱 느낄 수 있었습니다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아쉬운점은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기능을 구현할 때 처음부터 꼼꼼하게 했으면 수정할 점을 줄일 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있었을것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같아서 아쉬웠습니다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3016" y="3179358"/>
            <a:ext cx="1905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김유현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파이널 프로젝트로 하나부터 열까지 뭐든 것을 같이 정하고 설계하는 것이 힘들었던 것 같다</a:t>
            </a:r>
            <a:r>
              <a:rPr lang="en-US" altLang="ko-KR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특히 </a:t>
            </a:r>
            <a:r>
              <a:rPr lang="ko-KR" altLang="en-US" sz="10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프론트엔드</a:t>
            </a:r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역할로 </a:t>
            </a:r>
            <a:r>
              <a:rPr lang="en-US" altLang="ko-KR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Flutter</a:t>
            </a:r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하는 것이 생각보다 쉽지 않았고 더 노력해야 </a:t>
            </a:r>
            <a:r>
              <a:rPr lang="ko-KR" altLang="en-US" sz="10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겠다라고</a:t>
            </a:r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느꼈다</a:t>
            </a:r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8264" y="3179358"/>
            <a:ext cx="21154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장희선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차 때와 마찬가지로 커뮤니케이션의 중요성을 느꼈다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플러터는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매력적이지만 스스로 배움이 부족하다고 느껴서 아쉬움이 많이 남는 프로젝트였다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75362" y="3179358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안정훈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프론트와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백엔드로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나누어 작업을 진행했기 때문에 협업 과정에서 소통의 중요성을 더욱 느낄 수 있었고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제가 </a:t>
            </a:r>
            <a:r>
              <a:rPr lang="ko-KR" altLang="en-US" sz="10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진행하게된</a:t>
            </a:r>
            <a:r>
              <a:rPr lang="en-US" altLang="ko-KR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자신의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부족함도 많이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알게되었고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다음에 다른 프로젝트를 진행하게 되면 이런 부분을 보완하여 팀 기여도가 높은 팀원이 되고 싶습니다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65237" y="1899139"/>
            <a:ext cx="1207293" cy="118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86621" y="1899139"/>
            <a:ext cx="1207293" cy="118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91869" y="1899139"/>
            <a:ext cx="1207293" cy="118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897117" y="1899139"/>
            <a:ext cx="1207293" cy="118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324215" y="1899139"/>
            <a:ext cx="1207293" cy="118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58" y="1899139"/>
            <a:ext cx="921100" cy="1235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05" y="1899138"/>
            <a:ext cx="1049124" cy="12037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081" y="1875351"/>
            <a:ext cx="926449" cy="12373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4" y="1901948"/>
            <a:ext cx="899160" cy="1200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" y="1839819"/>
            <a:ext cx="1080663" cy="12491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298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74226" y="1465171"/>
            <a:ext cx="7925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목표</a:t>
            </a:r>
            <a:endParaRPr lang="ko-KR" altLang="en-US" sz="2500" u="sng" dirty="0"/>
          </a:p>
        </p:txBody>
      </p:sp>
      <p:sp>
        <p:nvSpPr>
          <p:cNvPr id="5" name="직사각형 4"/>
          <p:cNvSpPr/>
          <p:nvPr/>
        </p:nvSpPr>
        <p:spPr>
          <a:xfrm>
            <a:off x="8095990" y="1435970"/>
            <a:ext cx="417304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JWT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토큰 인증 방식 구현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협업능력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향상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및 배포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결제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시스템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구현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BootPay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서버를 통한 관리기능 구현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Junit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테스트 및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AWS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배포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FCM(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알림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77948" y="1425922"/>
            <a:ext cx="461145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요구사항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수집 및 분석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기능 및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UI/UX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설계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REST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API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 구축 및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API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문서 작성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패턴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사용하여 개발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MVCS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패턴 사용하여 개발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RiverPod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사용하여 상태 관리</a:t>
            </a:r>
            <a:endParaRPr lang="en-US" altLang="ko-KR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Oauth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인증 방식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구현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48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378" y="560561"/>
            <a:ext cx="1877837" cy="466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 u="sng">
                <a:latin typeface="휴먼엑스포"/>
                <a:ea typeface="휴먼엑스포"/>
              </a:rPr>
              <a:t>테이블 구성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790" y="1393823"/>
            <a:ext cx="11455120" cy="4070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638" y="1419225"/>
            <a:ext cx="2805112" cy="92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2500" b="1" u="sng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사용자 시나리오</a:t>
            </a:r>
            <a:endParaRPr lang="en-US" altLang="ko-KR" sz="2500" b="1" u="sng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‘App’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567160" y="1419225"/>
            <a:ext cx="3946159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회원가입 및 로그인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23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Oauth</a:t>
            </a:r>
            <a:r>
              <a:rPr lang="en-US" altLang="ko-KR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en-US" altLang="ko-KR" sz="23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도서 목록</a:t>
            </a:r>
            <a:endParaRPr lang="en-US" altLang="ko-KR" sz="23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도서 상세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뷰어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카테고리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알림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7914372" y="1419225"/>
            <a:ext cx="3162251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보관함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개인정보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결제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장바구니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문의</a:t>
            </a:r>
            <a:endParaRPr lang="en-US" altLang="ko-KR" sz="23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23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댓글</a:t>
            </a: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3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36761"/>
            <a:ext cx="39873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회원가입 및 로그인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en-US" altLang="ko-KR" sz="2500" b="1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Oauth</a:t>
            </a:r>
            <a:r>
              <a:rPr lang="en-US" altLang="ko-KR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7" y="1346220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10" y="1269000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77" y="1269000"/>
            <a:ext cx="1995000" cy="43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93" y="126900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978" y="636761"/>
            <a:ext cx="2240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도서 목록</a:t>
            </a:r>
            <a:endParaRPr lang="en-US" altLang="ko-KR" sz="2500" b="1" spc="-80" dirty="0" smtClean="0">
              <a:ln>
                <a:solidFill>
                  <a:srgbClr val="5F0080">
                    <a:alpha val="0"/>
                  </a:srgbClr>
                </a:solidFill>
              </a:ln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0" y="1299480"/>
            <a:ext cx="1995000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1" y="1269000"/>
            <a:ext cx="1995000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57" y="1299480"/>
            <a:ext cx="1995000" cy="43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05" y="1299480"/>
            <a:ext cx="1995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872</Words>
  <Application>Microsoft Office PowerPoint</Application>
  <PresentationFormat>와이드스크린</PresentationFormat>
  <Paragraphs>312</Paragraphs>
  <Slides>49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87</cp:revision>
  <dcterms:created xsi:type="dcterms:W3CDTF">2023-05-09T07:53:32Z</dcterms:created>
  <dcterms:modified xsi:type="dcterms:W3CDTF">2023-05-10T09:36:03Z</dcterms:modified>
  <cp:version>1000.0000.01</cp:version>
</cp:coreProperties>
</file>